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Century Schoolbook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enturySchoolbook-regular.fntdata"/><Relationship Id="rId10" Type="http://schemas.openxmlformats.org/officeDocument/2006/relationships/slide" Target="slides/slide5.xml"/><Relationship Id="rId13" Type="http://schemas.openxmlformats.org/officeDocument/2006/relationships/font" Target="fonts/CenturySchoolbook-italic.fntdata"/><Relationship Id="rId12" Type="http://schemas.openxmlformats.org/officeDocument/2006/relationships/font" Target="fonts/CenturySchoolbook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CenturySchoolbook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bg>
      <p:bgPr>
        <a:solidFill>
          <a:schemeClr val="lt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/>
          <p:nvPr>
            <p:ph type="ctrTitle"/>
          </p:nvPr>
        </p:nvSpPr>
        <p:spPr>
          <a:xfrm>
            <a:off x="3048000" y="3124200"/>
            <a:ext cx="8229600" cy="18943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3048000" y="5003322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>
                <a:solidFill>
                  <a:schemeClr val="dk2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224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0" type="dt"/>
          </p:nvPr>
        </p:nvSpPr>
        <p:spPr>
          <a:xfrm rot="5400000">
            <a:off x="10733828" y="1110597"/>
            <a:ext cx="2286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1" type="ftr"/>
          </p:nvPr>
        </p:nvSpPr>
        <p:spPr>
          <a:xfrm rot="5400000">
            <a:off x="10045959" y="4117661"/>
            <a:ext cx="36576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/>
          <p:nvPr/>
        </p:nvSpPr>
        <p:spPr>
          <a:xfrm>
            <a:off x="508000" y="0"/>
            <a:ext cx="812800" cy="6858000"/>
          </a:xfrm>
          <a:prstGeom prst="rect">
            <a:avLst/>
          </a:prstGeom>
          <a:solidFill>
            <a:srgbClr val="FEC2AC">
              <a:alpha val="5372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368448" y="0"/>
            <a:ext cx="139552" cy="6858000"/>
          </a:xfrm>
          <a:prstGeom prst="rect">
            <a:avLst/>
          </a:prstGeom>
          <a:solidFill>
            <a:srgbClr val="FFD8CC">
              <a:alpha val="3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1320800" y="0"/>
            <a:ext cx="242496" cy="6858000"/>
          </a:xfrm>
          <a:prstGeom prst="rect">
            <a:avLst/>
          </a:prstGeom>
          <a:solidFill>
            <a:srgbClr val="FFD8CC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1521760" y="0"/>
            <a:ext cx="307040" cy="6858000"/>
          </a:xfrm>
          <a:prstGeom prst="rect">
            <a:avLst/>
          </a:prstGeom>
          <a:solidFill>
            <a:srgbClr val="FFEDE7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26" name="Google Shape;26;p2"/>
          <p:cNvCxnSpPr/>
          <p:nvPr/>
        </p:nvCxnSpPr>
        <p:spPr>
          <a:xfrm>
            <a:off x="141792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>
                <a:alpha val="7294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" name="Google Shape;27;p2"/>
          <p:cNvCxnSpPr/>
          <p:nvPr/>
        </p:nvCxnSpPr>
        <p:spPr>
          <a:xfrm>
            <a:off x="1219200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FEDE7">
                <a:alpha val="82745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" name="Google Shape;28;p2"/>
          <p:cNvCxnSpPr/>
          <p:nvPr/>
        </p:nvCxnSpPr>
        <p:spPr>
          <a:xfrm>
            <a:off x="1138816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" name="Google Shape;29;p2"/>
          <p:cNvCxnSpPr/>
          <p:nvPr/>
        </p:nvCxnSpPr>
        <p:spPr>
          <a:xfrm>
            <a:off x="2302187" y="0"/>
            <a:ext cx="0" cy="6858000"/>
          </a:xfrm>
          <a:prstGeom prst="straightConnector1">
            <a:avLst/>
          </a:prstGeom>
          <a:noFill/>
          <a:ln cap="flat" cmpd="sng" w="28575">
            <a:solidFill>
              <a:srgbClr val="FEC2AC">
                <a:alpha val="8196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2"/>
          <p:cNvCxnSpPr/>
          <p:nvPr/>
        </p:nvCxnSpPr>
        <p:spPr>
          <a:xfrm>
            <a:off x="14224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2"/>
          <p:cNvCxnSpPr/>
          <p:nvPr/>
        </p:nvCxnSpPr>
        <p:spPr>
          <a:xfrm>
            <a:off x="12151808" y="0"/>
            <a:ext cx="0" cy="6858000"/>
          </a:xfrm>
          <a:prstGeom prst="straightConnector1">
            <a:avLst/>
          </a:prstGeom>
          <a:noFill/>
          <a:ln cap="flat" cmpd="thickThin" w="5715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2"/>
          <p:cNvSpPr/>
          <p:nvPr/>
        </p:nvSpPr>
        <p:spPr>
          <a:xfrm>
            <a:off x="1625600" y="0"/>
            <a:ext cx="101600" cy="6858000"/>
          </a:xfrm>
          <a:prstGeom prst="rect">
            <a:avLst/>
          </a:prstGeom>
          <a:solidFill>
            <a:srgbClr val="FEC2AC">
              <a:alpha val="5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1746176" y="4866752"/>
            <a:ext cx="855232" cy="6414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1454773" y="5500632"/>
            <a:ext cx="182880" cy="1371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2218944" y="5788152"/>
            <a:ext cx="365760" cy="2743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8" name="Google Shape;38;p2"/>
          <p:cNvSpPr txBox="1"/>
          <p:nvPr>
            <p:ph idx="12" type="sldNum"/>
          </p:nvPr>
        </p:nvSpPr>
        <p:spPr>
          <a:xfrm>
            <a:off x="1767392" y="4928702"/>
            <a:ext cx="812800" cy="517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3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3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showMasterSp="0" type="secHead">
  <p:cSld name="SECTION_HEADER">
    <p:bg>
      <p:bgPr>
        <a:solidFill>
          <a:schemeClr val="dk2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/>
          <p:nvPr>
            <p:ph type="title"/>
          </p:nvPr>
        </p:nvSpPr>
        <p:spPr>
          <a:xfrm>
            <a:off x="3048000" y="2895600"/>
            <a:ext cx="8229600" cy="20535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entury Schoolbook"/>
              <a:buNone/>
              <a:defRPr b="1" sz="3000" cap="small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" type="body"/>
          </p:nvPr>
        </p:nvSpPr>
        <p:spPr>
          <a:xfrm>
            <a:off x="3048000" y="501015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>
                <a:solidFill>
                  <a:schemeClr val="lt2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952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4"/>
          <p:cNvSpPr txBox="1"/>
          <p:nvPr>
            <p:ph idx="10" type="dt"/>
          </p:nvPr>
        </p:nvSpPr>
        <p:spPr>
          <a:xfrm rot="5400000">
            <a:off x="10732008" y="1106932"/>
            <a:ext cx="2286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11" type="ftr"/>
          </p:nvPr>
        </p:nvSpPr>
        <p:spPr>
          <a:xfrm rot="5400000">
            <a:off x="10046208" y="4114800"/>
            <a:ext cx="36576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"/>
          <p:cNvSpPr/>
          <p:nvPr/>
        </p:nvSpPr>
        <p:spPr>
          <a:xfrm>
            <a:off x="508000" y="0"/>
            <a:ext cx="812800" cy="6858000"/>
          </a:xfrm>
          <a:prstGeom prst="rect">
            <a:avLst/>
          </a:prstGeom>
          <a:solidFill>
            <a:srgbClr val="FEC2AC">
              <a:alpha val="5372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368448" y="0"/>
            <a:ext cx="139552" cy="6858000"/>
          </a:xfrm>
          <a:prstGeom prst="rect">
            <a:avLst/>
          </a:prstGeom>
          <a:solidFill>
            <a:srgbClr val="FFD8CC">
              <a:alpha val="3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1320800" y="0"/>
            <a:ext cx="242496" cy="6858000"/>
          </a:xfrm>
          <a:prstGeom prst="rect">
            <a:avLst/>
          </a:prstGeom>
          <a:solidFill>
            <a:srgbClr val="FFD8CC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1521760" y="0"/>
            <a:ext cx="307040" cy="6858000"/>
          </a:xfrm>
          <a:prstGeom prst="rect">
            <a:avLst/>
          </a:prstGeom>
          <a:solidFill>
            <a:srgbClr val="FFEDE7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54" name="Google Shape;54;p4"/>
          <p:cNvCxnSpPr/>
          <p:nvPr/>
        </p:nvCxnSpPr>
        <p:spPr>
          <a:xfrm>
            <a:off x="141792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>
                <a:alpha val="7294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" name="Google Shape;55;p4"/>
          <p:cNvCxnSpPr/>
          <p:nvPr/>
        </p:nvCxnSpPr>
        <p:spPr>
          <a:xfrm>
            <a:off x="1219200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FEDE7">
                <a:alpha val="82745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6" name="Google Shape;56;p4"/>
          <p:cNvCxnSpPr/>
          <p:nvPr/>
        </p:nvCxnSpPr>
        <p:spPr>
          <a:xfrm>
            <a:off x="1138816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4"/>
          <p:cNvCxnSpPr/>
          <p:nvPr/>
        </p:nvCxnSpPr>
        <p:spPr>
          <a:xfrm>
            <a:off x="2302187" y="0"/>
            <a:ext cx="0" cy="6858000"/>
          </a:xfrm>
          <a:prstGeom prst="straightConnector1">
            <a:avLst/>
          </a:prstGeom>
          <a:noFill/>
          <a:ln cap="flat" cmpd="sng" w="28575">
            <a:solidFill>
              <a:srgbClr val="FEC2AC">
                <a:alpha val="8196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8" name="Google Shape;58;p4"/>
          <p:cNvCxnSpPr/>
          <p:nvPr/>
        </p:nvCxnSpPr>
        <p:spPr>
          <a:xfrm>
            <a:off x="14224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" name="Google Shape;59;p4"/>
          <p:cNvSpPr/>
          <p:nvPr/>
        </p:nvSpPr>
        <p:spPr>
          <a:xfrm>
            <a:off x="1625600" y="0"/>
            <a:ext cx="101600" cy="6858000"/>
          </a:xfrm>
          <a:prstGeom prst="rect">
            <a:avLst/>
          </a:prstGeom>
          <a:solidFill>
            <a:srgbClr val="FEC2AC">
              <a:alpha val="5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0" name="Google Shape;60;p4"/>
          <p:cNvSpPr/>
          <p:nvPr/>
        </p:nvSpPr>
        <p:spPr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1" name="Google Shape;61;p4"/>
          <p:cNvSpPr/>
          <p:nvPr/>
        </p:nvSpPr>
        <p:spPr>
          <a:xfrm>
            <a:off x="1766272" y="4866752"/>
            <a:ext cx="855232" cy="6414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1454773" y="5500632"/>
            <a:ext cx="182880" cy="1371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2218944" y="5791200"/>
            <a:ext cx="365760" cy="2743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4" name="Google Shape;64;p4"/>
          <p:cNvSpPr/>
          <p:nvPr/>
        </p:nvSpPr>
        <p:spPr>
          <a:xfrm>
            <a:off x="2505387" y="4479888"/>
            <a:ext cx="487680" cy="365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65" name="Google Shape;65;p4"/>
          <p:cNvCxnSpPr/>
          <p:nvPr/>
        </p:nvCxnSpPr>
        <p:spPr>
          <a:xfrm>
            <a:off x="12130592" y="0"/>
            <a:ext cx="0" cy="6858000"/>
          </a:xfrm>
          <a:prstGeom prst="straightConnector1">
            <a:avLst/>
          </a:prstGeom>
          <a:noFill/>
          <a:ln cap="flat" cmpd="thickThin" w="5715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" name="Google Shape;66;p4"/>
          <p:cNvSpPr txBox="1"/>
          <p:nvPr>
            <p:ph idx="12" type="sldNum"/>
          </p:nvPr>
        </p:nvSpPr>
        <p:spPr>
          <a:xfrm>
            <a:off x="1787488" y="4928702"/>
            <a:ext cx="812800" cy="517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5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5"/>
          <p:cNvSpPr txBox="1"/>
          <p:nvPr>
            <p:ph idx="1" type="body"/>
          </p:nvPr>
        </p:nvSpPr>
        <p:spPr>
          <a:xfrm>
            <a:off x="609600" y="1600200"/>
            <a:ext cx="48768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5"/>
          <p:cNvSpPr txBox="1"/>
          <p:nvPr>
            <p:ph idx="2" type="body"/>
          </p:nvPr>
        </p:nvSpPr>
        <p:spPr>
          <a:xfrm>
            <a:off x="5693664" y="1600200"/>
            <a:ext cx="48768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 txBox="1"/>
          <p:nvPr>
            <p:ph type="title"/>
          </p:nvPr>
        </p:nvSpPr>
        <p:spPr>
          <a:xfrm>
            <a:off x="609600" y="27305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" name="Google Shape;79;p6"/>
          <p:cNvSpPr txBox="1"/>
          <p:nvPr>
            <p:ph idx="1" type="body"/>
          </p:nvPr>
        </p:nvSpPr>
        <p:spPr>
          <a:xfrm>
            <a:off x="609600" y="2362200"/>
            <a:ext cx="4876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6"/>
          <p:cNvSpPr txBox="1"/>
          <p:nvPr>
            <p:ph idx="2" type="body"/>
          </p:nvPr>
        </p:nvSpPr>
        <p:spPr>
          <a:xfrm>
            <a:off x="5829300" y="2362200"/>
            <a:ext cx="4876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6"/>
          <p:cNvSpPr/>
          <p:nvPr>
            <p:ph idx="3" type="body"/>
          </p:nvPr>
        </p:nvSpPr>
        <p:spPr>
          <a:xfrm>
            <a:off x="609600" y="1569720"/>
            <a:ext cx="4876800" cy="658368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algn="l">
              <a:spcBef>
                <a:spcPts val="600"/>
              </a:spcBef>
              <a:spcAft>
                <a:spcPts val="0"/>
              </a:spcAft>
              <a:buSzPts val="1400"/>
              <a:buFont typeface="Century Schoolbook"/>
              <a:buNone/>
              <a:defRPr b="1" sz="2000">
                <a:solidFill>
                  <a:srgbClr val="FFFFFF"/>
                </a:solidFill>
              </a:defRPr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6"/>
          <p:cNvSpPr/>
          <p:nvPr>
            <p:ph idx="4" type="body"/>
          </p:nvPr>
        </p:nvSpPr>
        <p:spPr>
          <a:xfrm>
            <a:off x="5791200" y="1569720"/>
            <a:ext cx="4876800" cy="658368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algn="l">
              <a:spcBef>
                <a:spcPts val="600"/>
              </a:spcBef>
              <a:spcAft>
                <a:spcPts val="0"/>
              </a:spcAft>
              <a:buSzPts val="1400"/>
              <a:buFont typeface="Century Schoolbook"/>
              <a:buNone/>
              <a:defRPr b="1" sz="2000">
                <a:solidFill>
                  <a:srgbClr val="FFFFFF"/>
                </a:solidFill>
              </a:defRPr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7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7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7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8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showMasterSp="0" type="objTx">
  <p:cSld name="OBJECT_WITH_CAPTION_TEXT"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Google Shape;93;p9"/>
          <p:cNvCxnSpPr/>
          <p:nvPr/>
        </p:nvCxnSpPr>
        <p:spPr>
          <a:xfrm>
            <a:off x="116840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>
                <a:alpha val="9294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" name="Google Shape;94;p9"/>
          <p:cNvSpPr txBox="1"/>
          <p:nvPr>
            <p:ph type="title"/>
          </p:nvPr>
        </p:nvSpPr>
        <p:spPr>
          <a:xfrm rot="5400000">
            <a:off x="5547360" y="3124200"/>
            <a:ext cx="630936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entury Schoolbook"/>
              <a:buNone/>
              <a:defRPr b="1" sz="2000" cap="small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9"/>
          <p:cNvSpPr txBox="1"/>
          <p:nvPr>
            <p:ph idx="1" type="body"/>
          </p:nvPr>
        </p:nvSpPr>
        <p:spPr>
          <a:xfrm>
            <a:off x="9083040" y="274320"/>
            <a:ext cx="2036064" cy="498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84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6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12"/>
              <a:buNone/>
              <a:defRPr sz="9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cxnSp>
        <p:nvCxnSpPr>
          <p:cNvPr id="96" name="Google Shape;96;p9"/>
          <p:cNvCxnSpPr/>
          <p:nvPr/>
        </p:nvCxnSpPr>
        <p:spPr>
          <a:xfrm>
            <a:off x="83312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7" name="Google Shape;97;p9"/>
          <p:cNvCxnSpPr/>
          <p:nvPr/>
        </p:nvCxnSpPr>
        <p:spPr>
          <a:xfrm>
            <a:off x="8256395" y="0"/>
            <a:ext cx="0" cy="68580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8" name="Google Shape;98;p9"/>
          <p:cNvCxnSpPr/>
          <p:nvPr/>
        </p:nvCxnSpPr>
        <p:spPr>
          <a:xfrm>
            <a:off x="11988800" y="0"/>
            <a:ext cx="0" cy="6858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9" name="Google Shape;99;p9"/>
          <p:cNvSpPr/>
          <p:nvPr/>
        </p:nvSpPr>
        <p:spPr>
          <a:xfrm>
            <a:off x="11785600" y="0"/>
            <a:ext cx="406400" cy="6858000"/>
          </a:xfrm>
          <a:prstGeom prst="rect">
            <a:avLst/>
          </a:prstGeom>
          <a:solidFill>
            <a:srgbClr val="FEC2AC">
              <a:alpha val="8666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100" name="Google Shape;100;p9"/>
          <p:cNvCxnSpPr/>
          <p:nvPr/>
        </p:nvCxnSpPr>
        <p:spPr>
          <a:xfrm>
            <a:off x="118872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1" name="Google Shape;101;p9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02" name="Google Shape;102;p9"/>
          <p:cNvSpPr txBox="1"/>
          <p:nvPr>
            <p:ph idx="2" type="body"/>
          </p:nvPr>
        </p:nvSpPr>
        <p:spPr>
          <a:xfrm>
            <a:off x="406400" y="274320"/>
            <a:ext cx="7518400" cy="6327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9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9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" name="Google Shape;105;p9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showMasterSp="0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Google Shape;107;p10"/>
          <p:cNvCxnSpPr/>
          <p:nvPr/>
        </p:nvCxnSpPr>
        <p:spPr>
          <a:xfrm>
            <a:off x="116840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" name="Google Shape;108;p10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09" name="Google Shape;109;p10"/>
          <p:cNvSpPr txBox="1"/>
          <p:nvPr>
            <p:ph type="title"/>
          </p:nvPr>
        </p:nvSpPr>
        <p:spPr>
          <a:xfrm rot="5400000">
            <a:off x="5518404" y="3124200"/>
            <a:ext cx="630936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entury Schoolbook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0"/>
          <p:cNvSpPr/>
          <p:nvPr>
            <p:ph idx="2" type="pic"/>
          </p:nvPr>
        </p:nvSpPr>
        <p:spPr>
          <a:xfrm>
            <a:off x="0" y="0"/>
            <a:ext cx="82296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spcBef>
                <a:spcPts val="360"/>
              </a:spcBef>
              <a:spcAft>
                <a:spcPts val="0"/>
              </a:spcAft>
              <a:buClr>
                <a:srgbClr val="DE7530"/>
              </a:buClr>
              <a:buSzPts val="1080"/>
              <a:buFont typeface="Noto Sans Symbols"/>
              <a:buChar char="🞆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spcBef>
                <a:spcPts val="360"/>
              </a:spcBef>
              <a:spcAft>
                <a:spcPts val="0"/>
              </a:spcAft>
              <a:buClr>
                <a:srgbClr val="FEC2AC"/>
              </a:buClr>
              <a:buSzPts val="1080"/>
              <a:buFont typeface="Noto Sans Symbols"/>
              <a:buChar char="🞆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Clr>
                <a:srgbClr val="BBC9E9"/>
              </a:buClr>
              <a:buSzPts val="1088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spcBef>
                <a:spcPts val="280"/>
              </a:spcBef>
              <a:spcAft>
                <a:spcPts val="0"/>
              </a:spcAft>
              <a:buClr>
                <a:srgbClr val="FEC2AC"/>
              </a:buClr>
              <a:buSzPts val="840"/>
              <a:buFont typeface="Noto Sans Symbols"/>
              <a:buChar char="⚪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spcBef>
                <a:spcPts val="280"/>
              </a:spcBef>
              <a:spcAft>
                <a:spcPts val="0"/>
              </a:spcAft>
              <a:buClr>
                <a:srgbClr val="DE7530"/>
              </a:buClr>
              <a:buSzPts val="14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11" name="Google Shape;111;p10"/>
          <p:cNvSpPr txBox="1"/>
          <p:nvPr>
            <p:ph idx="1" type="body"/>
          </p:nvPr>
        </p:nvSpPr>
        <p:spPr>
          <a:xfrm>
            <a:off x="9021064" y="264795"/>
            <a:ext cx="2032000" cy="4956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SzPts val="840"/>
              <a:buFont typeface="Century Schoolbook"/>
              <a:buNone/>
              <a:defRPr sz="1200"/>
            </a:lvl1pPr>
            <a:lvl2pPr indent="-289560" lvl="1" marL="914400" algn="l">
              <a:spcBef>
                <a:spcPts val="400"/>
              </a:spcBef>
              <a:spcAft>
                <a:spcPts val="0"/>
              </a:spcAft>
              <a:buSzPts val="960"/>
              <a:buChar char="⚫"/>
              <a:defRPr sz="1200"/>
            </a:lvl2pPr>
            <a:lvl3pPr indent="-266700" lvl="2" marL="1371600" algn="l">
              <a:spcBef>
                <a:spcPts val="200"/>
              </a:spcBef>
              <a:spcAft>
                <a:spcPts val="0"/>
              </a:spcAft>
              <a:buSzPts val="600"/>
              <a:buChar char="🞆"/>
              <a:defRPr sz="1000"/>
            </a:lvl3pPr>
            <a:lvl4pPr indent="-262889" lvl="3" marL="1828800" algn="l">
              <a:spcBef>
                <a:spcPts val="180"/>
              </a:spcBef>
              <a:spcAft>
                <a:spcPts val="0"/>
              </a:spcAft>
              <a:buSzPts val="540"/>
              <a:buChar char="🞆"/>
              <a:defRPr sz="900"/>
            </a:lvl4pPr>
            <a:lvl5pPr indent="-267461" lvl="4" marL="2286000" algn="l">
              <a:spcBef>
                <a:spcPts val="180"/>
              </a:spcBef>
              <a:spcAft>
                <a:spcPts val="0"/>
              </a:spcAft>
              <a:buSzPts val="612"/>
              <a:buChar char="⚫"/>
              <a:defRPr sz="9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cxnSp>
        <p:nvCxnSpPr>
          <p:cNvPr id="112" name="Google Shape;112;p10"/>
          <p:cNvCxnSpPr/>
          <p:nvPr/>
        </p:nvCxnSpPr>
        <p:spPr>
          <a:xfrm>
            <a:off x="119888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" name="Google Shape;113;p10"/>
          <p:cNvSpPr/>
          <p:nvPr/>
        </p:nvSpPr>
        <p:spPr>
          <a:xfrm>
            <a:off x="11785600" y="0"/>
            <a:ext cx="406400" cy="6858000"/>
          </a:xfrm>
          <a:prstGeom prst="rect">
            <a:avLst/>
          </a:prstGeom>
          <a:solidFill>
            <a:srgbClr val="FEC2A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114" name="Google Shape;114;p10"/>
          <p:cNvCxnSpPr/>
          <p:nvPr/>
        </p:nvCxnSpPr>
        <p:spPr>
          <a:xfrm>
            <a:off x="118872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" name="Google Shape;115;p10"/>
          <p:cNvCxnSpPr/>
          <p:nvPr/>
        </p:nvCxnSpPr>
        <p:spPr>
          <a:xfrm>
            <a:off x="83312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" name="Google Shape;116;p10"/>
          <p:cNvCxnSpPr/>
          <p:nvPr/>
        </p:nvCxnSpPr>
        <p:spPr>
          <a:xfrm>
            <a:off x="8256395" y="0"/>
            <a:ext cx="0" cy="68580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7" name="Google Shape;117;p10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0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10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1"/>
          <p:cNvSpPr txBox="1"/>
          <p:nvPr>
            <p:ph idx="1" type="body"/>
          </p:nvPr>
        </p:nvSpPr>
        <p:spPr>
          <a:xfrm rot="5400000">
            <a:off x="3151124" y="-941324"/>
            <a:ext cx="4873752" cy="99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11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1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1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"/>
          <p:cNvSpPr txBox="1"/>
          <p:nvPr>
            <p:ph type="title"/>
          </p:nvPr>
        </p:nvSpPr>
        <p:spPr>
          <a:xfrm rot="5400000">
            <a:off x="7031038" y="2082803"/>
            <a:ext cx="5851525" cy="2235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2"/>
          <p:cNvSpPr txBox="1"/>
          <p:nvPr>
            <p:ph idx="1" type="body"/>
          </p:nvPr>
        </p:nvSpPr>
        <p:spPr>
          <a:xfrm rot="5400000">
            <a:off x="1697037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12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2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2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1"/>
          <p:cNvCxnSpPr/>
          <p:nvPr/>
        </p:nvCxnSpPr>
        <p:spPr>
          <a:xfrm>
            <a:off x="116840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>
                <a:alpha val="9294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" name="Google Shape;7;p1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  <a:defRPr b="0" i="0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3528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🞆"/>
              <a:defRPr b="0" i="0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335280" lvl="1" marL="914400" marR="0" rtl="0" algn="l"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29718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DE7530"/>
              </a:buClr>
              <a:buSzPts val="1080"/>
              <a:buFont typeface="Noto Sans Symbols"/>
              <a:buChar char="🞆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29718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FEC2AC"/>
              </a:buClr>
              <a:buSzPts val="1080"/>
              <a:buFont typeface="Noto Sans Symbols"/>
              <a:buChar char="🞆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297688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BBC9E9"/>
              </a:buClr>
              <a:buSzPts val="1088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281939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FEC2AC"/>
              </a:buClr>
              <a:buSzPts val="840"/>
              <a:buFont typeface="Noto Sans Symbols"/>
              <a:buChar char="⚪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DE7530"/>
              </a:buClr>
              <a:buSzPts val="14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cxnSp>
        <p:nvCxnSpPr>
          <p:cNvPr id="11" name="Google Shape;11;p1"/>
          <p:cNvCxnSpPr/>
          <p:nvPr/>
        </p:nvCxnSpPr>
        <p:spPr>
          <a:xfrm>
            <a:off x="101600" y="0"/>
            <a:ext cx="0" cy="6858000"/>
          </a:xfrm>
          <a:prstGeom prst="straightConnector1">
            <a:avLst/>
          </a:prstGeom>
          <a:noFill/>
          <a:ln cap="flat" cmpd="thickThin" w="5715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1"/>
          <p:cNvCxnSpPr/>
          <p:nvPr/>
        </p:nvCxnSpPr>
        <p:spPr>
          <a:xfrm>
            <a:off x="11988800" y="0"/>
            <a:ext cx="0" cy="6858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"/>
          <p:cNvSpPr/>
          <p:nvPr/>
        </p:nvSpPr>
        <p:spPr>
          <a:xfrm>
            <a:off x="11785600" y="0"/>
            <a:ext cx="406400" cy="6858000"/>
          </a:xfrm>
          <a:prstGeom prst="rect">
            <a:avLst/>
          </a:prstGeom>
          <a:solidFill>
            <a:srgbClr val="FEC2AC">
              <a:alpha val="8666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14" name="Google Shape;14;p1"/>
          <p:cNvCxnSpPr/>
          <p:nvPr/>
        </p:nvCxnSpPr>
        <p:spPr>
          <a:xfrm>
            <a:off x="118872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" name="Google Shape;15;p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6" name="Google Shape;16;p1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rtl="0" algn="ctr">
              <a:spcBef>
                <a:spcPts val="0"/>
              </a:spcBef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orkplacebullying.org/multi/pdf/WBI-2014-US-Survey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"/>
          <p:cNvSpPr txBox="1"/>
          <p:nvPr>
            <p:ph type="ctrTitle"/>
          </p:nvPr>
        </p:nvSpPr>
        <p:spPr>
          <a:xfrm>
            <a:off x="3048000" y="3124200"/>
            <a:ext cx="8229600" cy="18943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/>
              <a:t>Workplace and Diversity</a:t>
            </a:r>
            <a:endParaRPr/>
          </a:p>
        </p:txBody>
      </p:sp>
      <p:sp>
        <p:nvSpPr>
          <p:cNvPr id="137" name="Google Shape;137;p13"/>
          <p:cNvSpPr txBox="1"/>
          <p:nvPr>
            <p:ph idx="1" type="subTitle"/>
          </p:nvPr>
        </p:nvSpPr>
        <p:spPr>
          <a:xfrm>
            <a:off x="3048000" y="5003322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60"/>
              <a:buNone/>
            </a:pPr>
            <a:r>
              <a:rPr lang="en-US"/>
              <a:t>Analysis of Challenges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/>
              <a:t>Challenges in Overcoming Diversity Issues</a:t>
            </a:r>
            <a:endParaRPr/>
          </a:p>
        </p:txBody>
      </p:sp>
      <p:sp>
        <p:nvSpPr>
          <p:cNvPr id="143" name="Google Shape;143;p14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r>
              <a:rPr lang="en-US"/>
              <a:t>Organizations strive to support diverse workplace setting amidst significant barriers.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680"/>
              <a:buChar char="🞆"/>
            </a:pPr>
            <a:r>
              <a:rPr lang="en-US"/>
              <a:t>The barriers include ignorance, backlash, and prejudice amongst the different stakeholders of a firm.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680"/>
              <a:buChar char="🞆"/>
            </a:pPr>
            <a:r>
              <a:rPr lang="en-US"/>
              <a:t>These challenges are all based on attitudes development.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680"/>
              <a:buChar char="🞆"/>
            </a:pPr>
            <a:r>
              <a:rPr lang="en-US"/>
              <a:t>As a result, the barriers are in the control of an organization’s workforce.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680"/>
              <a:buChar char="🞆"/>
            </a:pPr>
            <a:r>
              <a:rPr lang="en-US"/>
              <a:t>The presence of such attitudes amongst employees will continue to inhibit the creation of a diverse workplace (Patrick &amp; Kumar, 2012).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/>
              <a:t>Challenges in Overcoming Diversity Issues (Cont.)</a:t>
            </a:r>
            <a:endParaRPr/>
          </a:p>
        </p:txBody>
      </p:sp>
      <p:sp>
        <p:nvSpPr>
          <p:cNvPr id="149" name="Google Shape;149;p15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r>
              <a:rPr lang="en-US"/>
              <a:t>Communication is also a significant barrier in dealing with diversity issues.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680"/>
              <a:buChar char="🞆"/>
            </a:pPr>
            <a:r>
              <a:rPr lang="en-US"/>
              <a:t>The employees hail from different cultural backgrounds which affect their way of expression in work groups.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680"/>
              <a:buChar char="🞆"/>
            </a:pPr>
            <a:r>
              <a:rPr lang="en-US"/>
              <a:t>As a result, diversity issues continue to affect organization’s productivity due to varied employee perspectives.</a:t>
            </a:r>
            <a:endParaRPr/>
          </a:p>
          <a:p>
            <a:pPr indent="-167640" lvl="0" marL="274320" rtl="0" algn="l">
              <a:spcBef>
                <a:spcPts val="60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  <p:pic>
        <p:nvPicPr>
          <p:cNvPr id="150" name="Google Shape;15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1207" y="4572000"/>
            <a:ext cx="3889585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/>
              <a:t>Evaluation of the Challenges’ Effect on Diversity Strategy Implementation</a:t>
            </a:r>
            <a:endParaRPr/>
          </a:p>
        </p:txBody>
      </p:sp>
      <p:sp>
        <p:nvSpPr>
          <p:cNvPr id="156" name="Google Shape;156;p16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r>
              <a:rPr lang="en-US"/>
              <a:t>The ripple effects of the challenges inhibit the success of diversity initiatives.  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680"/>
              <a:buChar char="🞆"/>
            </a:pPr>
            <a:r>
              <a:rPr lang="en-US"/>
              <a:t>For instance, failure to arrive at a consensus due to differing predispositions during teamwork negatively affects implementation of diversity strategies.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680"/>
              <a:buChar char="🞆"/>
            </a:pPr>
            <a:r>
              <a:rPr lang="en-US"/>
              <a:t>Secondly, negative attitudes resulting from backlash, ignorance, and prejudice would not allow successful implementation of diversity strategies.</a:t>
            </a:r>
            <a:endParaRPr/>
          </a:p>
          <a:p>
            <a:pPr indent="-167640" lvl="0" marL="274320" rtl="0" algn="l">
              <a:spcBef>
                <a:spcPts val="60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  <a:p>
            <a:pPr indent="-167640" lvl="0" marL="274320" rtl="0" algn="l">
              <a:spcBef>
                <a:spcPts val="60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  <a:p>
            <a:pPr indent="-167640" lvl="0" marL="274320" rtl="0" algn="l">
              <a:spcBef>
                <a:spcPts val="60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  <p:pic>
        <p:nvPicPr>
          <p:cNvPr id="157" name="Google Shape;15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5277" y="4943475"/>
            <a:ext cx="3209925" cy="191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/>
              <a:t>References </a:t>
            </a:r>
            <a:endParaRPr/>
          </a:p>
        </p:txBody>
      </p:sp>
      <p:sp>
        <p:nvSpPr>
          <p:cNvPr id="163" name="Google Shape;163;p17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r>
              <a:rPr lang="en-US"/>
              <a:t>Ozerine E. (2014). Sexual Orientation Discrimination In The Workplace: A Systematic Review 	Of Literature. </a:t>
            </a:r>
            <a:r>
              <a:rPr i="1" lang="en-US"/>
              <a:t>Procedia Social and Behavioral Sciences. </a:t>
            </a:r>
            <a:r>
              <a:rPr lang="en-US"/>
              <a:t>109, 1203-1215.</a:t>
            </a:r>
            <a:endParaRPr/>
          </a:p>
          <a:p>
            <a:pPr indent="-274320" lvl="0" marL="274320" rtl="0" algn="l">
              <a:spcBef>
                <a:spcPts val="600"/>
              </a:spcBef>
              <a:spcAft>
                <a:spcPts val="0"/>
              </a:spcAft>
              <a:buSzPts val="1680"/>
              <a:buChar char="🞆"/>
            </a:pPr>
            <a:r>
              <a:rPr lang="en-US"/>
              <a:t>Namie, G., Chrinstensen, D., &amp; Phillips, D. (2014). 2014 WBI Workplace Bullying Survey. </a:t>
            </a:r>
            <a:r>
              <a:rPr i="1" lang="en-US"/>
              <a:t>Workplace Bullying Institute. </a:t>
            </a:r>
            <a:r>
              <a:rPr lang="en-US"/>
              <a:t>Retrieved from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https://workplacebullying.org/multi/pdf/WBI-2014-US-Survey.pdf</a:t>
            </a:r>
            <a:r>
              <a:rPr lang="en-US"/>
              <a:t> </a:t>
            </a:r>
            <a:endParaRPr/>
          </a:p>
          <a:p>
            <a:pPr indent="-167640" lvl="0" marL="274320" rtl="0" algn="l">
              <a:spcBef>
                <a:spcPts val="60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  <a:p>
            <a:pPr indent="-167640" lvl="0" marL="274320" rtl="0" algn="l">
              <a:spcBef>
                <a:spcPts val="60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riel">
  <a:themeElements>
    <a:clrScheme name="Oriel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